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23"/>
  </p:notesMasterIdLst>
  <p:sldIdLst>
    <p:sldId id="257" r:id="rId8"/>
    <p:sldId id="1731651280" r:id="rId9"/>
    <p:sldId id="1731651288" r:id="rId10"/>
    <p:sldId id="267" r:id="rId11"/>
    <p:sldId id="1731651317" r:id="rId12"/>
    <p:sldId id="1731651319" r:id="rId13"/>
    <p:sldId id="1731651289" r:id="rId14"/>
    <p:sldId id="1731651320" r:id="rId15"/>
    <p:sldId id="1731651321" r:id="rId16"/>
    <p:sldId id="1731651323" r:id="rId17"/>
    <p:sldId id="1731651322" r:id="rId18"/>
    <p:sldId id="1731651296" r:id="rId19"/>
    <p:sldId id="1731651312" r:id="rId20"/>
    <p:sldId id="1731651311" r:id="rId21"/>
    <p:sldId id="1731651254" r:id="rId22"/>
  </p:sldIdLst>
  <p:sldSz cx="12192000" cy="6858000"/>
  <p:notesSz cx="6858000" cy="9144000"/>
  <p:custDataLst>
    <p:tags r:id="rId24"/>
  </p:custDataLst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9"/>
    <a:srgbClr val="FC8B5F"/>
    <a:srgbClr val="38B293"/>
    <a:srgbClr val="0B5F59"/>
    <a:srgbClr val="7B7B7B"/>
    <a:srgbClr val="B2B2B2"/>
    <a:srgbClr val="A6D3DD"/>
    <a:srgbClr val="304D6C"/>
    <a:srgbClr val="D34516"/>
    <a:srgbClr val="EF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D20AD-9228-42E8-85BC-40248E442553}" v="1" dt="2022-02-09T19:50:38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7"/>
  </p:normalViewPr>
  <p:slideViewPr>
    <p:cSldViewPr snapToGrid="0">
      <p:cViewPr varScale="1">
        <p:scale>
          <a:sx n="148" d="100"/>
          <a:sy n="148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BF0AE1-10F1-4C0D-8DFF-0F26A89FDE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/>
              <a:t>Click to edit Master text styles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  <a:p>
            <a:pPr lvl="4" rtl="0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FF07F-6153-404E-98ED-6685930F9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/>
              <a:t>Hva er de viktigste aktivitetene/dokumentene i prosessen?</a:t>
            </a:r>
          </a:p>
          <a:p>
            <a:pPr rtl="0"/>
            <a:r>
              <a:rPr lang="nb-no"/>
              <a:t>Er det noen aktiviteter/dokumenter som er overflødige?</a:t>
            </a:r>
          </a:p>
          <a:p>
            <a:pPr rtl="0"/>
            <a:r>
              <a:rPr lang="nb-no"/>
              <a:t>Forutser dere noen forsinkelser eller problemer i prosessen? Kan prosessen endres for å løse dette? Hvordan vil det eventuelt påvirke resultatet?</a:t>
            </a:r>
          </a:p>
          <a:p>
            <a:pPr rtl="0"/>
            <a:r>
              <a:rPr lang="nb-no"/>
              <a:t>Krever noen av punktene for mange eller for mye ressurser?</a:t>
            </a:r>
          </a:p>
          <a:p>
            <a:pPr rtl="0"/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FF07F-6153-404E-98ED-6685930F9A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/>
              <a:t>Grunnlaget for denne skal allerede være utarbeidet av salg i tilbudspresentasjonen (NY VERSJON AV DENNE KOMMER). </a:t>
            </a:r>
          </a:p>
          <a:p>
            <a:pPr rtl="0"/>
            <a:r>
              <a:rPr lang="nb-no"/>
              <a:t>Vårt ønske er at denne utarbeides av selger og konsulent i en handover for å skape en felles forståelse for prosjektet.</a:t>
            </a:r>
          </a:p>
          <a:p>
            <a:pPr rtl="0"/>
            <a:endParaRPr lang="nb-NO" dirty="0"/>
          </a:p>
          <a:p>
            <a:pPr rtl="0"/>
            <a:r>
              <a:rPr lang="nb-no"/>
              <a:t>Avdelingsboksene kan brukes til prosesser, avdelinger og så videre, avhengig av hvordan prosjektet ser 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b-no" noProof="0"/>
              <a:t>Your quote here, Sigilne nonsum public eps, nonsim ortusa con hocam sente nonsum.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 rtl="0"/>
            <a:r>
              <a:rPr lang="nb-no" noProof="0"/>
              <a:t>Navne 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Click to </a:t>
            </a:r>
            <a:br>
              <a:rPr lang="en-US" noProof="0"/>
            </a:br>
            <a:r>
              <a:rPr lang="nb-no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rtlCol="0"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MASTER </a:t>
            </a:r>
            <a:br>
              <a:rPr lang="en-GB"/>
            </a:br>
            <a:r>
              <a:rPr lang="nb-no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b-no" noProof="0"/>
              <a:t>Your quote here, Sigilne nonsum public eps, nonsim ortusa con hocam sente nonsum.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 rtl="0"/>
            <a:r>
              <a:rPr lang="nb-no" noProof="0"/>
              <a:t>Navne 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Click to </a:t>
            </a:r>
            <a:br>
              <a:rPr lang="en-US" noProof="0"/>
            </a:br>
            <a:r>
              <a:rPr lang="nb-no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 rtl="0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rtl="0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 rtlCol="0"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sit amet, consectetur adipiscing elit, sed do eiusmod tempor incididunt ut labore et dolore magna aliqua. Ut enim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rtlCol="0"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rtlCol="0"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rtlCol="0"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rtlCol="0"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MASTER </a:t>
            </a:r>
            <a:br>
              <a:rPr lang="en-GB"/>
            </a:br>
            <a:r>
              <a:rPr lang="nb-no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rtlCol="0"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MASTER </a:t>
            </a:r>
            <a:br>
              <a:rPr lang="en-GB"/>
            </a:br>
            <a:r>
              <a:rPr lang="nb-no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 rtlCol="0"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rtlCol="0"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b-no" noProof="0"/>
              <a:t>Your quote here, Sigilne nonsum public eps, nonsim ortusa con hocam sente nonsum.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 rtl="0"/>
            <a:r>
              <a:rPr lang="nb-no" noProof="0"/>
              <a:t>Navne 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Click to </a:t>
            </a:r>
            <a:br>
              <a:rPr lang="en-US" noProof="0"/>
            </a:br>
            <a:r>
              <a:rPr lang="nb-no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 rtl="0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rtl="0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 rtlCol="0"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sit amet, consectetur adipiscing elit, sed do eiusmod tempor incididunt ut labore et dolore magna aliqua. Ut enim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 rtlCol="0"/>
          <a:lstStyle/>
          <a:p>
            <a:pPr lvl="0" rtl="0"/>
            <a:r>
              <a:rPr lang="nb-no"/>
              <a:t>Click to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 rtlCol="0"/>
          <a:lstStyle/>
          <a:p>
            <a:pPr lvl="0" rtl="0"/>
            <a:r>
              <a:rPr lang="nb-no"/>
              <a:t>Click to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 rtlCol="0"/>
          <a:lstStyle/>
          <a:p>
            <a:pPr lvl="0" rtl="0"/>
            <a:r>
              <a:rPr lang="nb-no"/>
              <a:t>Click to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 rtlCol="0"/>
          <a:lstStyle/>
          <a:p>
            <a:pPr lvl="0" rtl="0"/>
            <a:r>
              <a:rPr lang="nb-no"/>
              <a:t>Click to edit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 rtl="0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rtl="0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rtl="0"/>
            <a:r>
              <a:rPr lang="nb-no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rtl="0"/>
            <a:r>
              <a:rPr lang="nb-no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rtlCol="0"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b-no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 rtl="0"/>
            <a:r>
              <a:rPr lang="nb-no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b-no" noProof="0"/>
              <a:t>Your quote here, Sigilne nonsum public eps, nonsim ortusa con hocam sente nonsum.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 rtl="0"/>
            <a:r>
              <a:rPr lang="nb-no" noProof="0"/>
              <a:t>Navne 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Click to apply round </a:t>
            </a:r>
            <a:br>
              <a:rPr lang="en-US" noProof="0"/>
            </a:br>
            <a:r>
              <a:rPr lang="nb-no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b-no" noProof="0"/>
              <a:t>Your quote here, Sigilne nonsum public eps, nonsim ortusa con hocam sente nonsum.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 rtl="0"/>
            <a:r>
              <a:rPr lang="nb-no" noProof="0"/>
              <a:t>Navne 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Click to </a:t>
            </a:r>
            <a:br>
              <a:rPr lang="en-US" noProof="0"/>
            </a:br>
            <a:r>
              <a:rPr lang="nb-no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rtlCol="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 rtlCol="0">
              <a:spAutoFit/>
            </a:bodyPr>
            <a:lstStyle/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rtl="0" eaLnBrk="1" hangingPunct="1">
                <a:defRPr/>
              </a:pP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rtl="0" eaLnBrk="1" hangingPunct="1">
                <a:defRPr/>
              </a:pP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rtl="0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rtl="0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rtl="0" eaLnBrk="1" hangingPunct="1">
                <a:defRPr/>
              </a:pP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rtlCol="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 rtlCol="0">
              <a:spAutoFit/>
            </a:bodyPr>
            <a:lstStyle/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rtl="0" eaLnBrk="1" hangingPunct="1">
                <a:defRPr/>
              </a:pP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rtl="0" eaLnBrk="1" hangingPunct="1">
                <a:defRPr/>
              </a:pP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rtl="0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rtl="0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rtl="0" eaLnBrk="1" hangingPunct="1">
                <a:defRPr/>
              </a:pP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nb-no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rtl="0" eaLnBrk="1" hangingPunct="1">
                <a:defRPr/>
              </a:pPr>
              <a:r>
                <a:rPr lang="nb-no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rtlCol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pPr rtl="0"/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 rtlCol="0"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 rtl="0"/>
            <a:r>
              <a:rPr lang="nb-no"/>
              <a:t>Klik for at redigere teksttypografierne i masteren</a:t>
            </a:r>
          </a:p>
          <a:p>
            <a:pPr lvl="1" rtl="0"/>
            <a:r>
              <a:rPr lang="nb-no"/>
              <a:t>Andet niveau</a:t>
            </a:r>
          </a:p>
          <a:p>
            <a:pPr lvl="2" rtl="0"/>
            <a:r>
              <a:rPr lang="nb-no"/>
              <a:t>Tredje niveau</a:t>
            </a:r>
          </a:p>
          <a:p>
            <a:pPr lvl="3" rtl="0"/>
            <a:r>
              <a:rPr lang="nb-no"/>
              <a:t>Fjerde niveau</a:t>
            </a:r>
          </a:p>
          <a:p>
            <a:pPr lvl="4" rtl="0"/>
            <a:r>
              <a:rPr lang="nb-no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 rtl="0"/>
            <a:r>
              <a:rPr lang="nb-no"/>
              <a:t>Your ema</a:t>
            </a:r>
            <a:r>
              <a:rPr lang="nb-no" noProof="0"/>
              <a:t>il </a:t>
            </a:r>
            <a:r>
              <a:rPr lang="nb-no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rtlCol="0"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MASTER </a:t>
            </a:r>
            <a:br>
              <a:rPr lang="en-GB"/>
            </a:br>
            <a:r>
              <a:rPr lang="nb-no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rtlCol="0"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MASTER </a:t>
            </a:r>
            <a:br>
              <a:rPr lang="en-GB"/>
            </a:br>
            <a:r>
              <a:rPr lang="nb-no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 rtlCol="0"/>
          <a:lstStyle/>
          <a:p>
            <a:pPr lvl="0" rtl="0"/>
            <a:r>
              <a:rPr lang="nb-no"/>
              <a:t>Click to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 rtlCol="0"/>
          <a:lstStyle/>
          <a:p>
            <a:pPr lvl="0" rtl="0"/>
            <a:r>
              <a:rPr lang="nb-no"/>
              <a:t>Click to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 rtlCol="0"/>
          <a:lstStyle/>
          <a:p>
            <a:pPr lvl="0" rtl="0"/>
            <a:r>
              <a:rPr lang="nb-no"/>
              <a:t>Click to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 rtlCol="0"/>
          <a:lstStyle/>
          <a:p>
            <a:pPr lvl="0" rtl="0"/>
            <a:r>
              <a:rPr lang="nb-no"/>
              <a:t>Click to edit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rtlCol="0"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MASTER </a:t>
            </a:r>
            <a:br>
              <a:rPr lang="en-GB"/>
            </a:br>
            <a:r>
              <a:rPr lang="nb-no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</a:t>
            </a:r>
            <a:br>
              <a:rPr lang="en-GB"/>
            </a:br>
            <a:r>
              <a:rPr lang="nb-no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 rtl="0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 rtl="0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rtl="0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 rtl="0"/>
            <a:r>
              <a:rPr lang="nb-no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 rtl="0"/>
            <a:r>
              <a:rPr lang="nb-no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 rtlCol="0"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rtl="0"/>
            <a:r>
              <a:rPr lang="nb-no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rtl="0"/>
            <a:r>
              <a:rPr lang="nb-no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rtl="0"/>
            <a:r>
              <a:rPr lang="nb-no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nb-no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 rtl="0"/>
            <a:r>
              <a:rPr lang="nb-no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Click to add image</a:t>
            </a:r>
          </a:p>
          <a:p>
            <a:pPr rt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 rtl="0"/>
            <a:r>
              <a:rPr lang="nb-no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b-no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b-no" noProof="0"/>
              <a:t>Your quote here, Sigilne nonsum public eps, nonsim ortusa con hocam sente nonsum.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 rtl="0"/>
            <a:r>
              <a:rPr lang="nb-no" noProof="0"/>
              <a:t>Navne 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b-no" noProof="0"/>
              <a:t>Click to apply round </a:t>
            </a:r>
            <a:br>
              <a:rPr lang="en-US" noProof="0"/>
            </a:br>
            <a:r>
              <a:rPr lang="nb-no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73" imgH="473" progId="TCLayout.ActiveDocument.1">
                  <p:embed/>
                </p:oleObj>
              </mc:Choice>
              <mc:Fallback>
                <p:oleObj name="think-cell Slide" r:id="rId18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Click to edit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2500"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Click to edit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2500"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Click to edit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2500"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9" r:id="rId36"/>
    <p:sldLayoutId id="214748375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Click to edit body text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2500"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rtl="0"/>
            <a:r>
              <a:rPr lang="nb-no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 </a:t>
            </a:r>
          </a:p>
          <a:p>
            <a:pPr rtl="0"/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nb-no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435721" cy="2271259"/>
          </a:xfrm>
        </p:spPr>
        <p:txBody>
          <a:bodyPr rtlCol="0">
            <a:noAutofit/>
          </a:bodyPr>
          <a:lstStyle/>
          <a:p>
            <a:pPr rtl="0"/>
            <a:r>
              <a:rPr lang="nb-no" sz="6000">
                <a:latin typeface="Arial" panose="020B0604020202020204" pitchFamily="34" charset="0"/>
                <a:cs typeface="Arial" panose="020B0604020202020204" pitchFamily="34" charset="0"/>
              </a:rPr>
              <a:t>WORKSHOP FOR KONFIGURASJON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b-no" sz="1600" b="1">
                <a:solidFill>
                  <a:srgbClr val="FC8B5F"/>
                </a:solidFill>
              </a:rPr>
              <a:t>OSLO, 26. november 2021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nb-no" sz="1400">
                <a:solidFill>
                  <a:schemeClr val="bg1"/>
                </a:solidFill>
              </a:rPr>
              <a:t>{NAME} </a:t>
            </a:r>
            <a:r>
              <a:rPr lang="nb-no" sz="1400" b="1">
                <a:solidFill>
                  <a:schemeClr val="accent6"/>
                </a:solidFill>
              </a:rPr>
              <a:t>//</a:t>
            </a:r>
            <a:r>
              <a:rPr lang="nb-no" sz="1400">
                <a:solidFill>
                  <a:schemeClr val="bg1"/>
                </a:solidFill>
              </a:rPr>
              <a:t> </a:t>
            </a:r>
            <a:r>
              <a:rPr lang="nb-no" sz="1400" b="1">
                <a:solidFill>
                  <a:schemeClr val="bg1"/>
                </a:solidFill>
              </a:rPr>
              <a:t>{PNAM}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</a:rPr>
              <a:t>DE02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34B1008-51AA-4827-AB81-6B2F465B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235099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838CDD-F5D6-416A-B5B7-59857ED1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D023F18-6508-451F-9BF4-10E34065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9" y="225911"/>
            <a:ext cx="9071569" cy="54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/>
              <a:t>OPPSUMMERING OG </a:t>
            </a:r>
            <a:br>
              <a:rPr lang="nb-NO"/>
            </a:br>
            <a:r>
              <a:rPr lang="nb-no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148644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E1C406-EB42-8248-9A39-943CB63B839B}"/>
              </a:ext>
            </a:extLst>
          </p:cNvPr>
          <p:cNvGrpSpPr/>
          <p:nvPr/>
        </p:nvGrpSpPr>
        <p:grpSpPr>
          <a:xfrm>
            <a:off x="2878124" y="4616716"/>
            <a:ext cx="8381805" cy="231196"/>
            <a:chOff x="2878124" y="4616716"/>
            <a:chExt cx="8381805" cy="231196"/>
          </a:xfrm>
        </p:grpSpPr>
        <p:sp>
          <p:nvSpPr>
            <p:cNvPr id="62" name="Højrepil 16">
              <a:extLst>
                <a:ext uri="{FF2B5EF4-FFF2-40B4-BE49-F238E27FC236}">
                  <a16:creationId xmlns:a16="http://schemas.microsoft.com/office/drawing/2014/main" id="{05F11473-218A-FE42-80B3-0A04CAFED928}"/>
                </a:ext>
              </a:extLst>
            </p:cNvPr>
            <p:cNvSpPr/>
            <p:nvPr/>
          </p:nvSpPr>
          <p:spPr>
            <a:xfrm>
              <a:off x="3755947" y="4652838"/>
              <a:ext cx="7503982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ktangel 63">
              <a:extLst>
                <a:ext uri="{FF2B5EF4-FFF2-40B4-BE49-F238E27FC236}">
                  <a16:creationId xmlns:a16="http://schemas.microsoft.com/office/drawing/2014/main" id="{FE01FD14-C063-7A43-B993-4C63FC35D183}"/>
                </a:ext>
              </a:extLst>
            </p:cNvPr>
            <p:cNvSpPr/>
            <p:nvPr/>
          </p:nvSpPr>
          <p:spPr>
            <a:xfrm>
              <a:off x="2878124" y="4616716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700" b="1" i="0" u="none" strike="noStrike" kern="1200" cap="none" spc="0" normalizeH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27DD90-9F6B-5C41-BACD-EA28198D8143}"/>
              </a:ext>
            </a:extLst>
          </p:cNvPr>
          <p:cNvGrpSpPr/>
          <p:nvPr/>
        </p:nvGrpSpPr>
        <p:grpSpPr>
          <a:xfrm>
            <a:off x="2891870" y="5135420"/>
            <a:ext cx="8381805" cy="231196"/>
            <a:chOff x="2891870" y="5135420"/>
            <a:chExt cx="8381805" cy="231196"/>
          </a:xfrm>
        </p:grpSpPr>
        <p:sp>
          <p:nvSpPr>
            <p:cNvPr id="70" name="Højrepil 16">
              <a:extLst>
                <a:ext uri="{FF2B5EF4-FFF2-40B4-BE49-F238E27FC236}">
                  <a16:creationId xmlns:a16="http://schemas.microsoft.com/office/drawing/2014/main" id="{B3F4C2B5-1081-B946-8B68-7927C217C252}"/>
                </a:ext>
              </a:extLst>
            </p:cNvPr>
            <p:cNvSpPr/>
            <p:nvPr/>
          </p:nvSpPr>
          <p:spPr>
            <a:xfrm>
              <a:off x="3769693" y="5171542"/>
              <a:ext cx="7503982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ktangel 63">
              <a:extLst>
                <a:ext uri="{FF2B5EF4-FFF2-40B4-BE49-F238E27FC236}">
                  <a16:creationId xmlns:a16="http://schemas.microsoft.com/office/drawing/2014/main" id="{2EB2E946-BC72-D842-9F74-D15522B87145}"/>
                </a:ext>
              </a:extLst>
            </p:cNvPr>
            <p:cNvSpPr/>
            <p:nvPr/>
          </p:nvSpPr>
          <p:spPr>
            <a:xfrm>
              <a:off x="2891870" y="5135420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700" b="1" i="0" u="none" strike="noStrike" kern="1200" cap="none" spc="0" normalizeH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4" name="Rektangel 36">
            <a:extLst>
              <a:ext uri="{FF2B5EF4-FFF2-40B4-BE49-F238E27FC236}">
                <a16:creationId xmlns:a16="http://schemas.microsoft.com/office/drawing/2014/main" id="{7256636E-6728-E740-9E6E-EFAAEBFAFC9F}"/>
              </a:ext>
            </a:extLst>
          </p:cNvPr>
          <p:cNvSpPr/>
          <p:nvPr/>
        </p:nvSpPr>
        <p:spPr>
          <a:xfrm>
            <a:off x="7146928" y="2306430"/>
            <a:ext cx="1471637" cy="3293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ktangel 36">
            <a:extLst>
              <a:ext uri="{FF2B5EF4-FFF2-40B4-BE49-F238E27FC236}">
                <a16:creationId xmlns:a16="http://schemas.microsoft.com/office/drawing/2014/main" id="{5434348C-EF94-5A4D-B299-727F2CDCB45A}"/>
              </a:ext>
            </a:extLst>
          </p:cNvPr>
          <p:cNvSpPr/>
          <p:nvPr/>
        </p:nvSpPr>
        <p:spPr>
          <a:xfrm>
            <a:off x="8732835" y="2306426"/>
            <a:ext cx="2617000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ktangel 35">
            <a:extLst>
              <a:ext uri="{FF2B5EF4-FFF2-40B4-BE49-F238E27FC236}">
                <a16:creationId xmlns:a16="http://schemas.microsoft.com/office/drawing/2014/main" id="{3A353E3B-06E0-044E-A70D-75E75A4D5693}"/>
              </a:ext>
            </a:extLst>
          </p:cNvPr>
          <p:cNvSpPr/>
          <p:nvPr/>
        </p:nvSpPr>
        <p:spPr>
          <a:xfrm>
            <a:off x="2769662" y="2306426"/>
            <a:ext cx="4257303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AB053A3-0D6F-FC4F-9074-7776716E9707}"/>
              </a:ext>
            </a:extLst>
          </p:cNvPr>
          <p:cNvSpPr/>
          <p:nvPr/>
        </p:nvSpPr>
        <p:spPr>
          <a:xfrm>
            <a:off x="834235" y="1507316"/>
            <a:ext cx="1935427" cy="4191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OPPSTART</a:t>
            </a:r>
          </a:p>
        </p:txBody>
      </p:sp>
      <p:sp>
        <p:nvSpPr>
          <p:cNvPr id="11" name="Vinkel 19">
            <a:extLst>
              <a:ext uri="{FF2B5EF4-FFF2-40B4-BE49-F238E27FC236}">
                <a16:creationId xmlns:a16="http://schemas.microsoft.com/office/drawing/2014/main" id="{5B33451A-57F1-8249-B507-A4844AC40C45}"/>
              </a:ext>
            </a:extLst>
          </p:cNvPr>
          <p:cNvSpPr/>
          <p:nvPr/>
        </p:nvSpPr>
        <p:spPr>
          <a:xfrm>
            <a:off x="2649699" y="1507315"/>
            <a:ext cx="4497230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</a:t>
            </a:r>
          </a:p>
        </p:txBody>
      </p:sp>
      <p:sp>
        <p:nvSpPr>
          <p:cNvPr id="12" name="Vinkel 20">
            <a:extLst>
              <a:ext uri="{FF2B5EF4-FFF2-40B4-BE49-F238E27FC236}">
                <a16:creationId xmlns:a16="http://schemas.microsoft.com/office/drawing/2014/main" id="{37E8F9DC-D9ED-0F4A-8340-B5DA6F39791C}"/>
              </a:ext>
            </a:extLst>
          </p:cNvPr>
          <p:cNvSpPr/>
          <p:nvPr/>
        </p:nvSpPr>
        <p:spPr>
          <a:xfrm>
            <a:off x="7026964" y="1507315"/>
            <a:ext cx="1705871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IMPLEMENTERING</a:t>
            </a:r>
          </a:p>
        </p:txBody>
      </p:sp>
      <p:sp>
        <p:nvSpPr>
          <p:cNvPr id="13" name="Vinkel 26">
            <a:extLst>
              <a:ext uri="{FF2B5EF4-FFF2-40B4-BE49-F238E27FC236}">
                <a16:creationId xmlns:a16="http://schemas.microsoft.com/office/drawing/2014/main" id="{FDF21220-4952-1C4C-9783-2DE32A514A50}"/>
              </a:ext>
            </a:extLst>
          </p:cNvPr>
          <p:cNvSpPr/>
          <p:nvPr/>
        </p:nvSpPr>
        <p:spPr>
          <a:xfrm>
            <a:off x="8618566" y="1507315"/>
            <a:ext cx="2731270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</a:t>
            </a:r>
          </a:p>
        </p:txBody>
      </p:sp>
      <p:sp>
        <p:nvSpPr>
          <p:cNvPr id="14" name="Tekstfelt 27">
            <a:extLst>
              <a:ext uri="{FF2B5EF4-FFF2-40B4-BE49-F238E27FC236}">
                <a16:creationId xmlns:a16="http://schemas.microsoft.com/office/drawing/2014/main" id="{D5666E1F-4473-784C-9DAD-B0FA207A15E5}"/>
              </a:ext>
            </a:extLst>
          </p:cNvPr>
          <p:cNvSpPr txBox="1"/>
          <p:nvPr/>
        </p:nvSpPr>
        <p:spPr>
          <a:xfrm>
            <a:off x="829467" y="1996526"/>
            <a:ext cx="181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5" name="Tekstfelt 28">
            <a:extLst>
              <a:ext uri="{FF2B5EF4-FFF2-40B4-BE49-F238E27FC236}">
                <a16:creationId xmlns:a16="http://schemas.microsoft.com/office/drawing/2014/main" id="{6B211A9D-49AE-CD4C-9517-DEBF33364666}"/>
              </a:ext>
            </a:extLst>
          </p:cNvPr>
          <p:cNvSpPr txBox="1"/>
          <p:nvPr/>
        </p:nvSpPr>
        <p:spPr>
          <a:xfrm>
            <a:off x="2769661" y="1996360"/>
            <a:ext cx="4257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6" name="Tekstfelt 30">
            <a:extLst>
              <a:ext uri="{FF2B5EF4-FFF2-40B4-BE49-F238E27FC236}">
                <a16:creationId xmlns:a16="http://schemas.microsoft.com/office/drawing/2014/main" id="{558DE961-BB9A-A449-B907-46A7500590C9}"/>
              </a:ext>
            </a:extLst>
          </p:cNvPr>
          <p:cNvSpPr txBox="1"/>
          <p:nvPr/>
        </p:nvSpPr>
        <p:spPr>
          <a:xfrm>
            <a:off x="7146928" y="1989750"/>
            <a:ext cx="1471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7" name="Tekstfelt 31">
            <a:extLst>
              <a:ext uri="{FF2B5EF4-FFF2-40B4-BE49-F238E27FC236}">
                <a16:creationId xmlns:a16="http://schemas.microsoft.com/office/drawing/2014/main" id="{054BAE7E-EBE7-DC40-99AE-85AE843FE8A4}"/>
              </a:ext>
            </a:extLst>
          </p:cNvPr>
          <p:cNvSpPr txBox="1"/>
          <p:nvPr/>
        </p:nvSpPr>
        <p:spPr>
          <a:xfrm>
            <a:off x="8732835" y="1989193"/>
            <a:ext cx="2616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546D0C69-5645-6D4F-93C5-1072A9AA3C5A}"/>
              </a:ext>
            </a:extLst>
          </p:cNvPr>
          <p:cNvCxnSpPr>
            <a:cxnSpLocks/>
          </p:cNvCxnSpPr>
          <p:nvPr/>
        </p:nvCxnSpPr>
        <p:spPr>
          <a:xfrm flipH="1">
            <a:off x="846935" y="1971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3">
            <a:extLst>
              <a:ext uri="{FF2B5EF4-FFF2-40B4-BE49-F238E27FC236}">
                <a16:creationId xmlns:a16="http://schemas.microsoft.com/office/drawing/2014/main" id="{317D3DD6-7960-004B-9480-E59940688021}"/>
              </a:ext>
            </a:extLst>
          </p:cNvPr>
          <p:cNvCxnSpPr>
            <a:cxnSpLocks/>
          </p:cNvCxnSpPr>
          <p:nvPr/>
        </p:nvCxnSpPr>
        <p:spPr>
          <a:xfrm flipH="1">
            <a:off x="834235" y="2225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4">
            <a:extLst>
              <a:ext uri="{FF2B5EF4-FFF2-40B4-BE49-F238E27FC236}">
                <a16:creationId xmlns:a16="http://schemas.microsoft.com/office/drawing/2014/main" id="{04BC902F-347A-ED40-831E-7708BC56B389}"/>
              </a:ext>
            </a:extLst>
          </p:cNvPr>
          <p:cNvSpPr/>
          <p:nvPr/>
        </p:nvSpPr>
        <p:spPr>
          <a:xfrm>
            <a:off x="834236" y="2306439"/>
            <a:ext cx="1815462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kstfelt 49">
            <a:extLst>
              <a:ext uri="{FF2B5EF4-FFF2-40B4-BE49-F238E27FC236}">
                <a16:creationId xmlns:a16="http://schemas.microsoft.com/office/drawing/2014/main" id="{D3C72531-EF32-1246-AA48-F28918DE24DC}"/>
              </a:ext>
            </a:extLst>
          </p:cNvPr>
          <p:cNvSpPr txBox="1"/>
          <p:nvPr/>
        </p:nvSpPr>
        <p:spPr>
          <a:xfrm>
            <a:off x="2769661" y="2354704"/>
            <a:ext cx="425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CO-CREATIVE-WORKSHOPER FOR SPESIFISERING AV DESIGN</a:t>
            </a: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4D385C64-F9E2-3A4E-ABE1-0CA557EBCD49}"/>
              </a:ext>
            </a:extLst>
          </p:cNvPr>
          <p:cNvSpPr/>
          <p:nvPr/>
        </p:nvSpPr>
        <p:spPr>
          <a:xfrm>
            <a:off x="834235" y="5671570"/>
            <a:ext cx="10515600" cy="2135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C52FEEFA-52F1-1147-A811-33896E8B08F4}"/>
              </a:ext>
            </a:extLst>
          </p:cNvPr>
          <p:cNvSpPr/>
          <p:nvPr/>
        </p:nvSpPr>
        <p:spPr>
          <a:xfrm>
            <a:off x="834235" y="5956788"/>
            <a:ext cx="10515600" cy="18689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STYRINGSGRUPPEMØTE (HVER MÅNED)</a:t>
            </a:r>
          </a:p>
        </p:txBody>
      </p:sp>
      <p:sp>
        <p:nvSpPr>
          <p:cNvPr id="39" name="Trekant 52">
            <a:extLst>
              <a:ext uri="{FF2B5EF4-FFF2-40B4-BE49-F238E27FC236}">
                <a16:creationId xmlns:a16="http://schemas.microsoft.com/office/drawing/2014/main" id="{48B8A08F-FFFC-C040-BF0D-DD7BD375ECB2}"/>
              </a:ext>
            </a:extLst>
          </p:cNvPr>
          <p:cNvSpPr/>
          <p:nvPr/>
        </p:nvSpPr>
        <p:spPr>
          <a:xfrm>
            <a:off x="1193117" y="5995492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rekant 53">
            <a:extLst>
              <a:ext uri="{FF2B5EF4-FFF2-40B4-BE49-F238E27FC236}">
                <a16:creationId xmlns:a16="http://schemas.microsoft.com/office/drawing/2014/main" id="{20A039D4-42BE-E84C-9617-D02B83D412AD}"/>
              </a:ext>
            </a:extLst>
          </p:cNvPr>
          <p:cNvSpPr/>
          <p:nvPr/>
        </p:nvSpPr>
        <p:spPr>
          <a:xfrm>
            <a:off x="2415520" y="5992784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rekant 54">
            <a:extLst>
              <a:ext uri="{FF2B5EF4-FFF2-40B4-BE49-F238E27FC236}">
                <a16:creationId xmlns:a16="http://schemas.microsoft.com/office/drawing/2014/main" id="{827A65D7-DF54-3F41-8772-CD19F72E0EDC}"/>
              </a:ext>
            </a:extLst>
          </p:cNvPr>
          <p:cNvSpPr/>
          <p:nvPr/>
        </p:nvSpPr>
        <p:spPr>
          <a:xfrm>
            <a:off x="3634801" y="5990067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rekant 56">
            <a:extLst>
              <a:ext uri="{FF2B5EF4-FFF2-40B4-BE49-F238E27FC236}">
                <a16:creationId xmlns:a16="http://schemas.microsoft.com/office/drawing/2014/main" id="{D64F5FC7-A77F-8740-8F88-230E9B3294C5}"/>
              </a:ext>
            </a:extLst>
          </p:cNvPr>
          <p:cNvSpPr/>
          <p:nvPr/>
        </p:nvSpPr>
        <p:spPr>
          <a:xfrm>
            <a:off x="8442787" y="5990067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rekant 57">
            <a:extLst>
              <a:ext uri="{FF2B5EF4-FFF2-40B4-BE49-F238E27FC236}">
                <a16:creationId xmlns:a16="http://schemas.microsoft.com/office/drawing/2014/main" id="{89553682-F568-904C-A175-022D8872516B}"/>
              </a:ext>
            </a:extLst>
          </p:cNvPr>
          <p:cNvSpPr/>
          <p:nvPr/>
        </p:nvSpPr>
        <p:spPr>
          <a:xfrm>
            <a:off x="9665190" y="5990204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rekant 58">
            <a:extLst>
              <a:ext uri="{FF2B5EF4-FFF2-40B4-BE49-F238E27FC236}">
                <a16:creationId xmlns:a16="http://schemas.microsoft.com/office/drawing/2014/main" id="{C9640D86-7C3A-7746-928E-D8C81701153D}"/>
              </a:ext>
            </a:extLst>
          </p:cNvPr>
          <p:cNvSpPr/>
          <p:nvPr/>
        </p:nvSpPr>
        <p:spPr>
          <a:xfrm>
            <a:off x="10884471" y="5990067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0D580-93A8-4C48-BF95-CAF50D91C21E}"/>
              </a:ext>
            </a:extLst>
          </p:cNvPr>
          <p:cNvGrpSpPr/>
          <p:nvPr/>
        </p:nvGrpSpPr>
        <p:grpSpPr>
          <a:xfrm>
            <a:off x="2878124" y="3080034"/>
            <a:ext cx="8381805" cy="231196"/>
            <a:chOff x="2878124" y="3080034"/>
            <a:chExt cx="8381805" cy="231196"/>
          </a:xfrm>
        </p:grpSpPr>
        <p:sp>
          <p:nvSpPr>
            <p:cNvPr id="5" name="Højrepil 10">
              <a:extLst>
                <a:ext uri="{FF2B5EF4-FFF2-40B4-BE49-F238E27FC236}">
                  <a16:creationId xmlns:a16="http://schemas.microsoft.com/office/drawing/2014/main" id="{CEA41ED1-BB71-EA47-B14D-34189281EBC0}"/>
                </a:ext>
              </a:extLst>
            </p:cNvPr>
            <p:cNvSpPr/>
            <p:nvPr/>
          </p:nvSpPr>
          <p:spPr>
            <a:xfrm>
              <a:off x="3755947" y="3119962"/>
              <a:ext cx="7503982" cy="15095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ktangel 61">
              <a:extLst>
                <a:ext uri="{FF2B5EF4-FFF2-40B4-BE49-F238E27FC236}">
                  <a16:creationId xmlns:a16="http://schemas.microsoft.com/office/drawing/2014/main" id="{614B2E3E-0C93-5845-8C39-FE3384E99E56}"/>
                </a:ext>
              </a:extLst>
            </p:cNvPr>
            <p:cNvSpPr/>
            <p:nvPr/>
          </p:nvSpPr>
          <p:spPr>
            <a:xfrm>
              <a:off x="2878124" y="3080034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700" b="1" i="0" u="none" strike="noStrike" kern="1200" cap="none" spc="0" normalizeH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4429C-0B16-6A42-93B0-0E6962FEA52E}"/>
              </a:ext>
            </a:extLst>
          </p:cNvPr>
          <p:cNvGrpSpPr/>
          <p:nvPr/>
        </p:nvGrpSpPr>
        <p:grpSpPr>
          <a:xfrm>
            <a:off x="2878124" y="3604743"/>
            <a:ext cx="8381805" cy="231196"/>
            <a:chOff x="2878124" y="3604743"/>
            <a:chExt cx="8381805" cy="231196"/>
          </a:xfrm>
        </p:grpSpPr>
        <p:sp>
          <p:nvSpPr>
            <p:cNvPr id="7" name="Højrepil 11">
              <a:extLst>
                <a:ext uri="{FF2B5EF4-FFF2-40B4-BE49-F238E27FC236}">
                  <a16:creationId xmlns:a16="http://schemas.microsoft.com/office/drawing/2014/main" id="{06DF34CF-23C9-6641-8D9B-D4E324B413C9}"/>
                </a:ext>
              </a:extLst>
            </p:cNvPr>
            <p:cNvSpPr/>
            <p:nvPr/>
          </p:nvSpPr>
          <p:spPr>
            <a:xfrm>
              <a:off x="3755947" y="3646525"/>
              <a:ext cx="7503982" cy="14344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ktangel 62">
              <a:extLst>
                <a:ext uri="{FF2B5EF4-FFF2-40B4-BE49-F238E27FC236}">
                  <a16:creationId xmlns:a16="http://schemas.microsoft.com/office/drawing/2014/main" id="{8C0883EB-57A9-E746-8818-F925D9A4D3A6}"/>
                </a:ext>
              </a:extLst>
            </p:cNvPr>
            <p:cNvSpPr/>
            <p:nvPr/>
          </p:nvSpPr>
          <p:spPr>
            <a:xfrm>
              <a:off x="2878124" y="3604743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700" b="1" i="0" u="none" strike="noStrike" kern="1200" cap="none" spc="0" normalizeH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3A8CB-F293-0148-9789-1C49C5733922}"/>
              </a:ext>
            </a:extLst>
          </p:cNvPr>
          <p:cNvGrpSpPr/>
          <p:nvPr/>
        </p:nvGrpSpPr>
        <p:grpSpPr>
          <a:xfrm>
            <a:off x="2878124" y="4129452"/>
            <a:ext cx="8381805" cy="231196"/>
            <a:chOff x="2878124" y="4129452"/>
            <a:chExt cx="8381805" cy="231196"/>
          </a:xfrm>
        </p:grpSpPr>
        <p:sp>
          <p:nvSpPr>
            <p:cNvPr id="8" name="Højrepil 16">
              <a:extLst>
                <a:ext uri="{FF2B5EF4-FFF2-40B4-BE49-F238E27FC236}">
                  <a16:creationId xmlns:a16="http://schemas.microsoft.com/office/drawing/2014/main" id="{52721489-EBFC-244A-9305-29EA42B3D571}"/>
                </a:ext>
              </a:extLst>
            </p:cNvPr>
            <p:cNvSpPr/>
            <p:nvPr/>
          </p:nvSpPr>
          <p:spPr>
            <a:xfrm>
              <a:off x="3755947" y="4165574"/>
              <a:ext cx="7503982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ktangel 63">
              <a:extLst>
                <a:ext uri="{FF2B5EF4-FFF2-40B4-BE49-F238E27FC236}">
                  <a16:creationId xmlns:a16="http://schemas.microsoft.com/office/drawing/2014/main" id="{1B164D1F-CE29-F94B-8E84-C45D7EE8D599}"/>
                </a:ext>
              </a:extLst>
            </p:cNvPr>
            <p:cNvSpPr/>
            <p:nvPr/>
          </p:nvSpPr>
          <p:spPr>
            <a:xfrm>
              <a:off x="2878124" y="4129452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700" b="1" i="0" u="none" strike="noStrike" kern="1200" cap="none" spc="0" normalizeH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E8A5E09-31B3-F446-AC12-8566116575BF}"/>
              </a:ext>
            </a:extLst>
          </p:cNvPr>
          <p:cNvSpPr txBox="1"/>
          <p:nvPr/>
        </p:nvSpPr>
        <p:spPr>
          <a:xfrm>
            <a:off x="930863" y="2773361"/>
            <a:ext cx="1620075" cy="72256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WORKSHOP FOR VERDI</a:t>
            </a: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Ledergruppe/styringsgruppe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2CCA2A-B579-DE41-9DE5-4B03A53BF641}"/>
              </a:ext>
            </a:extLst>
          </p:cNvPr>
          <p:cNvSpPr txBox="1"/>
          <p:nvPr/>
        </p:nvSpPr>
        <p:spPr>
          <a:xfrm>
            <a:off x="930863" y="3584007"/>
            <a:ext cx="1620074" cy="72256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rtl="0"/>
            <a:r>
              <a:rPr lang="nb-no"/>
              <a:t>KICK-OFF</a:t>
            </a:r>
          </a:p>
          <a:p>
            <a:pPr rtl="0"/>
            <a:r>
              <a:rPr lang="nb-no" sz="700" b="0">
                <a:solidFill>
                  <a:srgbClr val="2B2929"/>
                </a:solidFill>
              </a:rPr>
              <a:t>Kjerneteam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BEF19B6-CC40-0743-A8CA-6C27130ABA7A}"/>
              </a:ext>
            </a:extLst>
          </p:cNvPr>
          <p:cNvSpPr/>
          <p:nvPr/>
        </p:nvSpPr>
        <p:spPr>
          <a:xfrm>
            <a:off x="7146928" y="2347925"/>
            <a:ext cx="147163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UTVIKLING OG IMPLEMENTERING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DA7F4C-9E5C-684A-ABDC-1FB1CCEE94A5}"/>
              </a:ext>
            </a:extLst>
          </p:cNvPr>
          <p:cNvSpPr/>
          <p:nvPr/>
        </p:nvSpPr>
        <p:spPr>
          <a:xfrm>
            <a:off x="9153322" y="2347218"/>
            <a:ext cx="219651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ADOPSJON OG OPPLÆRING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kstfelt 49">
            <a:extLst>
              <a:ext uri="{FF2B5EF4-FFF2-40B4-BE49-F238E27FC236}">
                <a16:creationId xmlns:a16="http://schemas.microsoft.com/office/drawing/2014/main" id="{1D40E3F6-A0AD-F04F-BD9D-B181637A0B72}"/>
              </a:ext>
            </a:extLst>
          </p:cNvPr>
          <p:cNvSpPr txBox="1"/>
          <p:nvPr/>
        </p:nvSpPr>
        <p:spPr>
          <a:xfrm>
            <a:off x="875707" y="2354082"/>
            <a:ext cx="171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KONKRETISERING OG MOBILISERING AV PROSJEKTET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F581DA-86DF-384C-BB72-80927CA79CBA}"/>
              </a:ext>
            </a:extLst>
          </p:cNvPr>
          <p:cNvSpPr txBox="1"/>
          <p:nvPr/>
        </p:nvSpPr>
        <p:spPr>
          <a:xfrm rot="5400000">
            <a:off x="4518624" y="3907000"/>
            <a:ext cx="2742560" cy="4758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 rtl="0">
              <a:defRPr lang="en-GB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rtl="0"/>
            <a:r>
              <a:rPr lang="nb-no"/>
              <a:t>WORKSHOP FOR KONFIGURASJON</a:t>
            </a:r>
            <a:br>
              <a:rPr lang="nb-NO"/>
            </a:br>
            <a:r>
              <a:rPr lang="nb-no"/>
              <a:t>Kjerneteam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9DD67A-3ABC-BC4E-85A4-114A578D2CB8}"/>
              </a:ext>
            </a:extLst>
          </p:cNvPr>
          <p:cNvSpPr txBox="1"/>
          <p:nvPr/>
        </p:nvSpPr>
        <p:spPr>
          <a:xfrm rot="5400000">
            <a:off x="3903779" y="3682189"/>
            <a:ext cx="2293532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rtl="0"/>
            <a:r>
              <a:rPr lang="nb-no"/>
              <a:t>WORKSHOP FOR ARBEIDSFLYT</a:t>
            </a:r>
          </a:p>
          <a:p>
            <a:pPr rtl="0"/>
            <a:r>
              <a:rPr lang="nb-no" b="0">
                <a:solidFill>
                  <a:srgbClr val="2B2929"/>
                </a:solidFill>
              </a:rPr>
              <a:t>Kjerneteam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9BCD24-3A71-2E4E-AFE7-74162BF74EE1}"/>
              </a:ext>
            </a:extLst>
          </p:cNvPr>
          <p:cNvSpPr txBox="1"/>
          <p:nvPr/>
        </p:nvSpPr>
        <p:spPr>
          <a:xfrm rot="5400000">
            <a:off x="5304695" y="3912507"/>
            <a:ext cx="2754175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>
            <a:noAutofit/>
          </a:bodyPr>
          <a:lstStyle>
            <a:defPPr rtl="0">
              <a:defRPr lang="en-GB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rtl="0"/>
            <a:r>
              <a:rPr lang="nb-no"/>
              <a:t>PROTOTYPEVISNING</a:t>
            </a:r>
            <a:br>
              <a:rPr lang="nb-NO"/>
            </a:br>
            <a:r>
              <a:rPr lang="nb-no"/>
              <a:t>Kjerneteam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7D70D8-C34D-3741-88FA-19443DD24AA0}"/>
              </a:ext>
            </a:extLst>
          </p:cNvPr>
          <p:cNvSpPr txBox="1"/>
          <p:nvPr/>
        </p:nvSpPr>
        <p:spPr>
          <a:xfrm rot="5400000">
            <a:off x="6547352" y="3553307"/>
            <a:ext cx="2684632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INTEGRASJONER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SKRIPTING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DATAIMPORT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LIGNENDE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B5E401-7E37-DE4B-98DD-8C277DE1BECD}"/>
              </a:ext>
            </a:extLst>
          </p:cNvPr>
          <p:cNvSpPr txBox="1"/>
          <p:nvPr/>
        </p:nvSpPr>
        <p:spPr>
          <a:xfrm rot="5400000">
            <a:off x="7690761" y="3906850"/>
            <a:ext cx="2742857" cy="4758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WORKSHOP FOR ONBOARDING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nb-no" sz="700" b="0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99BD62-A29C-F94D-A784-6D2228E10CC3}"/>
              </a:ext>
            </a:extLst>
          </p:cNvPr>
          <p:cNvSpPr txBox="1"/>
          <p:nvPr/>
        </p:nvSpPr>
        <p:spPr>
          <a:xfrm rot="5400000">
            <a:off x="8288849" y="3914724"/>
            <a:ext cx="274285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OPPLÆRING AV KURSHOLDEREN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med svart belte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D82DA0-797A-364F-BC80-BABE4CF5D54C}"/>
              </a:ext>
            </a:extLst>
          </p:cNvPr>
          <p:cNvSpPr txBox="1"/>
          <p:nvPr/>
        </p:nvSpPr>
        <p:spPr>
          <a:xfrm rot="5400000">
            <a:off x="8878998" y="3906850"/>
            <a:ext cx="2742859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OPPLÆRINGSPROGRAMMER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nb-no" sz="700" b="0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b="1" i="0" u="none" strike="noStrike" kern="1200" cap="none" spc="0" normalizeH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Neste steg …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5A22-9A01-BE43-B855-D2861B8C194C}"/>
              </a:ext>
            </a:extLst>
          </p:cNvPr>
          <p:cNvSpPr txBox="1"/>
          <p:nvPr/>
        </p:nvSpPr>
        <p:spPr>
          <a:xfrm rot="5400000">
            <a:off x="9436556" y="3914724"/>
            <a:ext cx="2742859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LIVE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nb-no" sz="700" b="0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Bistand og støtte den dagen løsningen settes i drift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BD9E9AF-8989-5049-8D0A-31B5F06367A9}"/>
              </a:ext>
            </a:extLst>
          </p:cNvPr>
          <p:cNvSpPr txBox="1">
            <a:spLocks/>
          </p:cNvSpPr>
          <p:nvPr/>
        </p:nvSpPr>
        <p:spPr>
          <a:xfrm>
            <a:off x="834235" y="1163412"/>
            <a:ext cx="10515600" cy="32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E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600" b="1" i="0" u="none" strike="noStrike" kern="1200" cap="none" spc="0" normalizeH="0" noProof="0">
                <a:ln>
                  <a:noFill/>
                </a:ln>
                <a:solidFill>
                  <a:srgbClr val="EF74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 skjer nå?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8ACAF5-3B09-FC44-BA62-F17390513A57}"/>
              </a:ext>
            </a:extLst>
          </p:cNvPr>
          <p:cNvSpPr txBox="1"/>
          <p:nvPr/>
        </p:nvSpPr>
        <p:spPr>
          <a:xfrm rot="5400000">
            <a:off x="3111660" y="3683808"/>
            <a:ext cx="2290292" cy="47587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WORKSHOP FOR KPI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00" b="0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F871E11-DB6E-D440-A615-80F2B4406387}"/>
              </a:ext>
            </a:extLst>
          </p:cNvPr>
          <p:cNvSpPr/>
          <p:nvPr/>
        </p:nvSpPr>
        <p:spPr>
          <a:xfrm>
            <a:off x="7828976" y="2557418"/>
            <a:ext cx="4796588" cy="1877009"/>
          </a:xfrm>
          <a:prstGeom prst="wedgeRoundRectCallout">
            <a:avLst>
              <a:gd name="adj1" fmla="val -68697"/>
              <a:gd name="adj2" fmla="val 2238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917802" sx="102000" sy="102000" algn="ctr" rotWithShape="0">
              <a:prstClr val="black">
                <a:alpha val="1922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ENKEL PRESENTASJON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PROTOTYPEVISNING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lang="en-gb" sz="11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7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DD50-67C7-DA46-A99A-295E9338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2374"/>
            <a:ext cx="10515600" cy="4549657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nb-no" sz="25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+/–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F3D795-E710-3F47-9B6A-96E6BF082790}"/>
              </a:ext>
            </a:extLst>
          </p:cNvPr>
          <p:cNvSpPr txBox="1">
            <a:spLocks/>
          </p:cNvSpPr>
          <p:nvPr/>
        </p:nvSpPr>
        <p:spPr>
          <a:xfrm>
            <a:off x="838200" y="780945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b="1" i="0" u="none" strike="noStrike" kern="1200" cap="none" spc="0" normalizeH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 vil gjennomføre en kort evaluering av hva som fungerte bra i dagens økt, og hvordan vi kan oppnå enda bedre resultater neste gang …</a:t>
            </a:r>
          </a:p>
        </p:txBody>
      </p:sp>
    </p:spTree>
    <p:extLst>
      <p:ext uri="{BB962C8B-B14F-4D97-AF65-F5344CB8AC3E}">
        <p14:creationId xmlns:p14="http://schemas.microsoft.com/office/powerpoint/2010/main" val="674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nb-no"/>
              <a:t>Vi 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DFE-6C1B-234D-818E-3B707737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F889A1-938E-234F-B4E8-5E05AFAE3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053142"/>
              </p:ext>
            </p:extLst>
          </p:nvPr>
        </p:nvGraphicFramePr>
        <p:xfrm>
          <a:off x="961748" y="1612253"/>
          <a:ext cx="10392052" cy="4320000"/>
        </p:xfrm>
        <a:graphic>
          <a:graphicData uri="http://schemas.openxmlformats.org/drawingml/2006/table">
            <a:tbl>
              <a:tblPr bandRow="1">
                <a:effectLst/>
                <a:tableStyleId>{8A107856-5554-42FB-B03E-39F5DBC370BA}</a:tableStyleId>
              </a:tblPr>
              <a:tblGrid>
                <a:gridCol w="1781452">
                  <a:extLst>
                    <a:ext uri="{9D8B030D-6E8A-4147-A177-3AD203B41FA5}">
                      <a16:colId xmlns:a16="http://schemas.microsoft.com/office/drawing/2014/main" val="3228770511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208980014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rtl="0"/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09.00–09.15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b-no" sz="1600" b="0"/>
                        <a:t>Velkommen og introduksjon.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038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09.15–09.20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b-no" sz="1600" noProof="0"/>
                        <a:t>Formålet med workshopen for konfigurasjon.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8902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09.20–09.30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noProof="0"/>
                        <a:t>Hvordan workshopen skal gjennomføres, samt mål for dagen.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52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09.30–11.50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noProof="0"/>
                        <a:t>Workshop: konfigurasjon – informasjonsinnhenting og definisjon av felt i CRM.</a:t>
                      </a:r>
                      <a:endParaRPr lang="en-gb" sz="1600" noProof="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332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11.50–12.00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b-no" sz="1600" b="0"/>
                        <a:t>Oppsummering og veien videre.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9110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nb-NO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304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nb-NO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1056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nb-NO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26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FORMÅLET MED</a:t>
            </a:r>
            <a:br>
              <a:rPr lang="nb-NO" dirty="0"/>
            </a:br>
            <a:r>
              <a:rPr lang="nb-no"/>
              <a:t>WORKSHOP FOR KONFIGURASJON</a:t>
            </a:r>
          </a:p>
        </p:txBody>
      </p:sp>
    </p:spTree>
    <p:extLst>
      <p:ext uri="{BB962C8B-B14F-4D97-AF65-F5344CB8AC3E}">
        <p14:creationId xmlns:p14="http://schemas.microsoft.com/office/powerpoint/2010/main" val="64087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/>
              <a:t>Formål med workshop for konfigurasjon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E5ED-6D6E-7845-A284-8053C9CAF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5465781" cy="4538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en-US" dirty="0"/>
          </a:p>
          <a:p>
            <a:pPr rtl="0"/>
            <a:r>
              <a:rPr lang="nb-no"/>
              <a:t>Det overordnede formålet er å </a:t>
            </a:r>
            <a:r>
              <a:rPr lang="nb-no" b="1">
                <a:solidFill>
                  <a:schemeClr val="accent3"/>
                </a:solidFill>
              </a:rPr>
              <a:t>verifisere mock-ups</a:t>
            </a:r>
            <a:r>
              <a:rPr lang="nb-no"/>
              <a:t> av konfigurasjonen i SuperOffice basert på den nye arbeidsflyten.</a:t>
            </a:r>
          </a:p>
          <a:p>
            <a:pPr rtl="0"/>
            <a:r>
              <a:rPr lang="nb-no"/>
              <a:t>Workshop for å </a:t>
            </a:r>
            <a:r>
              <a:rPr lang="nb-no" b="1">
                <a:solidFill>
                  <a:schemeClr val="accent3"/>
                </a:solidFill>
              </a:rPr>
              <a:t>validere design</a:t>
            </a:r>
            <a:r>
              <a:rPr lang="nb-no" b="1"/>
              <a:t> </a:t>
            </a:r>
            <a:r>
              <a:rPr lang="nb-no"/>
              <a:t>samt sørge for at alle detaljer settes sammen, slik at alt er klart for videre implementering av løsningen.</a:t>
            </a:r>
          </a:p>
          <a:p>
            <a:pPr marL="171450" indent="-171450" rtl="0"/>
            <a:r>
              <a:rPr lang="nb-no"/>
              <a:t>Alt arbeidet </a:t>
            </a:r>
            <a:r>
              <a:rPr lang="nb-no" b="1">
                <a:solidFill>
                  <a:schemeClr val="accent3"/>
                </a:solidFill>
              </a:rPr>
              <a:t>dokumenteres</a:t>
            </a:r>
            <a:r>
              <a:rPr lang="nb-no"/>
              <a:t>, slik at det kan kvalitetssikres </a:t>
            </a:r>
            <a:r>
              <a:rPr lang="nb-no" b="1">
                <a:solidFill>
                  <a:schemeClr val="accent3"/>
                </a:solidFill>
              </a:rPr>
              <a:t>og godkjennes </a:t>
            </a:r>
            <a:r>
              <a:rPr lang="nb-no"/>
              <a:t>etter workshopen og før systemet konfigureres.</a:t>
            </a:r>
            <a:endParaRPr lang="nb-NO" dirty="0"/>
          </a:p>
        </p:txBody>
      </p:sp>
      <p:pic>
        <p:nvPicPr>
          <p:cNvPr id="8" name="Content Placeholder 7" descr="Chart, sunburst chart&#10;&#10;Description automatically generated">
            <a:extLst>
              <a:ext uri="{FF2B5EF4-FFF2-40B4-BE49-F238E27FC236}">
                <a16:creationId xmlns:a16="http://schemas.microsoft.com/office/drawing/2014/main" id="{EC4AAB52-41D1-F046-8BE8-40FB9692E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3668" y="1590675"/>
            <a:ext cx="4538663" cy="4538663"/>
          </a:xfrm>
        </p:spPr>
      </p:pic>
    </p:spTree>
    <p:extLst>
      <p:ext uri="{BB962C8B-B14F-4D97-AF65-F5344CB8AC3E}">
        <p14:creationId xmlns:p14="http://schemas.microsoft.com/office/powerpoint/2010/main" val="394394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>
                <a:cs typeface="Arial"/>
              </a:rPr>
              <a:t>Hvorfor er vi her i dag?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basert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nb-no" sz="14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– </a:t>
            </a:r>
            <a:r>
              <a:rPr lang="nb-no" sz="1400" b="1" i="1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 indicators </a:t>
            </a:r>
            <a:r>
              <a:rPr lang="nb-no" sz="14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i="0" u="none" strike="noStrike" kern="1200" cap="none" spc="0" normalizeH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basert på atferd som skaper resultatet – leading 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F65D4D3-CBB7-CD48-9DB5-8CB4F23416B4}"/>
              </a:ext>
            </a:extLst>
          </p:cNvPr>
          <p:cNvSpPr/>
          <p:nvPr/>
        </p:nvSpPr>
        <p:spPr>
          <a:xfrm>
            <a:off x="5396470" y="1976313"/>
            <a:ext cx="5830329" cy="3497492"/>
          </a:xfrm>
          <a:prstGeom prst="chevron">
            <a:avLst>
              <a:gd name="adj" fmla="val 158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rtl="0"/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  <a:p>
            <a:pPr rtl="0">
              <a:defRPr/>
            </a:pPr>
            <a:r>
              <a:rPr lang="nb-no">
                <a:solidFill>
                  <a:srgbClr val="FFFFFF"/>
                </a:solidFill>
              </a:rPr>
              <a:t>… slik at vi kan sikre at systemet støtter arbeidsflytene dere har definert, samt deres behov for KPI-er og dashbord.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BF88B7DC-22FB-1444-A77A-A064B980539F}"/>
              </a:ext>
            </a:extLst>
          </p:cNvPr>
          <p:cNvSpPr/>
          <p:nvPr/>
        </p:nvSpPr>
        <p:spPr>
          <a:xfrm>
            <a:off x="838201" y="1976313"/>
            <a:ext cx="5257800" cy="3497492"/>
          </a:xfrm>
          <a:prstGeom prst="homePlate">
            <a:avLst>
              <a:gd name="adj" fmla="val 156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lvl="0" rtl="0">
              <a:defRPr/>
            </a:pPr>
            <a:endParaRPr lang="nb-NO" dirty="0">
              <a:solidFill>
                <a:srgbClr val="FFFFFF"/>
              </a:solidFill>
            </a:endParaRPr>
          </a:p>
          <a:p>
            <a:pPr lvl="0" rtl="0">
              <a:defRPr/>
            </a:pPr>
            <a:endParaRPr lang="nb-NO" dirty="0">
              <a:solidFill>
                <a:srgbClr val="FFFFFF"/>
              </a:solidFill>
            </a:endParaRPr>
          </a:p>
          <a:p>
            <a:pPr lvl="0" rtl="0">
              <a:defRPr/>
            </a:pPr>
            <a:endParaRPr lang="nb-NO" dirty="0">
              <a:solidFill>
                <a:srgbClr val="FFFFFF"/>
              </a:solidFill>
            </a:endParaRPr>
          </a:p>
          <a:p>
            <a:pPr lvl="0" rtl="0">
              <a:defRPr/>
            </a:pPr>
            <a:r>
              <a:rPr lang="nb-no">
                <a:solidFill>
                  <a:srgbClr val="FFFFFF"/>
                </a:solidFill>
              </a:rPr>
              <a:t>Formålet med workshopen i dag er å designe og konfigurere SuperOffice CRM på best mulig måte …</a:t>
            </a:r>
          </a:p>
        </p:txBody>
      </p:sp>
      <p:pic>
        <p:nvPicPr>
          <p:cNvPr id="7" name="Graphic 6" descr="Decision chart outline">
            <a:extLst>
              <a:ext uri="{FF2B5EF4-FFF2-40B4-BE49-F238E27FC236}">
                <a16:creationId xmlns:a16="http://schemas.microsoft.com/office/drawing/2014/main" id="{E50F7DE7-4451-D740-B7B3-5F5DE5D1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6886" y="2523349"/>
            <a:ext cx="723902" cy="723902"/>
          </a:xfrm>
          <a:prstGeom prst="rect">
            <a:avLst/>
          </a:prstGeom>
        </p:spPr>
      </p:pic>
      <p:pic>
        <p:nvPicPr>
          <p:cNvPr id="8" name="Graphic 7" descr="Hero Male outline">
            <a:extLst>
              <a:ext uri="{FF2B5EF4-FFF2-40B4-BE49-F238E27FC236}">
                <a16:creationId xmlns:a16="http://schemas.microsoft.com/office/drawing/2014/main" id="{3B5F7094-1178-5544-86F6-E144F6D5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684" y="2523349"/>
            <a:ext cx="723902" cy="7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22FD-BB8E-4AB9-BD40-836FDA4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nb-no" sz="2800"/>
              <a:t>Sammen designer vi den optimale konfigurasjonen</a:t>
            </a:r>
            <a:endParaRPr lang="en-US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1CDAFF-08AD-4B64-BD6A-606B8A99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76" y="1387526"/>
            <a:ext cx="9068696" cy="50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b="0">
                <a:latin typeface="Arial"/>
                <a:cs typeface="Arial"/>
              </a:rPr>
              <a:t>WORKSHOP </a:t>
            </a:r>
            <a:br>
              <a:rPr lang="nb-NO" dirty="0"/>
            </a:br>
            <a:r>
              <a:rPr lang="nb-no">
                <a:latin typeface="Arial Black"/>
              </a:rPr>
              <a:t>SPESIFIKASJON AV KONFIGURASJON</a:t>
            </a:r>
          </a:p>
        </p:txBody>
      </p:sp>
    </p:spTree>
    <p:extLst>
      <p:ext uri="{BB962C8B-B14F-4D97-AF65-F5344CB8AC3E}">
        <p14:creationId xmlns:p14="http://schemas.microsoft.com/office/powerpoint/2010/main" val="27558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F28B-57D3-403C-9D0F-E1EE792C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rtl="0"/>
            <a:r>
              <a:rPr lang="nb-no"/>
              <a:t>Vår foreslåtte konfigurasjon …</a:t>
            </a:r>
            <a:br>
              <a:rPr lang="nb-NO" dirty="0"/>
            </a:br>
            <a:r>
              <a:rPr lang="nb-no" sz="3600" b="0"/>
              <a:t>… basert på informasjonen dere har gitt oss</a:t>
            </a:r>
            <a:endParaRPr lang="nb-NO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278F7-C4CA-48E9-981E-157B74EFF6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73522" y="2242476"/>
            <a:ext cx="3085559" cy="1252140"/>
          </a:xfrm>
        </p:spPr>
        <p:txBody>
          <a:bodyPr rtlCol="0" anchor="ctr">
            <a:noAutofit/>
          </a:bodyPr>
          <a:lstStyle/>
          <a:p>
            <a:pPr marL="0" indent="0" rtl="0">
              <a:buNone/>
            </a:pPr>
            <a:r>
              <a:rPr lang="nb-no" sz="1600"/>
              <a:t>Forslaget er basert på </a:t>
            </a:r>
            <a:r>
              <a:rPr lang="nb-no" sz="1600" b="1"/>
              <a:t>informasjonen dere har gitt oss</a:t>
            </a:r>
            <a:r>
              <a:rPr lang="nb-no" sz="1600"/>
              <a:t>, og vi har også brukt våre </a:t>
            </a:r>
            <a:r>
              <a:rPr lang="nb-no" sz="1600" b="1"/>
              <a:t>erfaringer</a:t>
            </a:r>
            <a:r>
              <a:rPr lang="nb-no" sz="1600"/>
              <a:t> fra bedrifter i tilsvarende bransje.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583AD0-4820-44ED-A547-8E019B03B06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73522" y="3965622"/>
            <a:ext cx="3085559" cy="1180109"/>
          </a:xfrm>
        </p:spPr>
        <p:txBody>
          <a:bodyPr rtlCol="0" anchor="ctr">
            <a:noAutofit/>
          </a:bodyPr>
          <a:lstStyle/>
          <a:p>
            <a:pPr marL="0" indent="0" rtl="0">
              <a:buNone/>
            </a:pPr>
            <a:r>
              <a:rPr lang="nb-no" sz="1600"/>
              <a:t>Forslaget er ment som et </a:t>
            </a:r>
            <a:r>
              <a:rPr lang="nb-no" sz="1600" b="1"/>
              <a:t>utgangspunkt for diskusjon</a:t>
            </a:r>
            <a:r>
              <a:rPr lang="nb-no" sz="1600"/>
              <a:t>, og det skal gjøre </a:t>
            </a:r>
            <a:r>
              <a:rPr lang="nb-no" sz="1600" b="1"/>
              <a:t>veien til mål kortere</a:t>
            </a:r>
            <a:r>
              <a:rPr lang="nb-no" sz="1600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F3560-5275-41CD-821C-87ABB5205317}"/>
              </a:ext>
            </a:extLst>
          </p:cNvPr>
          <p:cNvSpPr/>
          <p:nvPr/>
        </p:nvSpPr>
        <p:spPr>
          <a:xfrm>
            <a:off x="838200" y="2308911"/>
            <a:ext cx="1185705" cy="11857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4800" b="1">
                <a:solidFill>
                  <a:schemeClr val="accent6"/>
                </a:solidFill>
              </a:rPr>
              <a:t>1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F4430B-414B-491D-A85C-EF5F23A258E3}"/>
              </a:ext>
            </a:extLst>
          </p:cNvPr>
          <p:cNvSpPr/>
          <p:nvPr/>
        </p:nvSpPr>
        <p:spPr>
          <a:xfrm>
            <a:off x="838200" y="3965622"/>
            <a:ext cx="1185705" cy="11857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sz="4800" b="1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B039C-954C-EA4A-AAFA-2D885AABFA78}"/>
              </a:ext>
            </a:extLst>
          </p:cNvPr>
          <p:cNvSpPr/>
          <p:nvPr/>
        </p:nvSpPr>
        <p:spPr>
          <a:xfrm>
            <a:off x="6192456" y="2242476"/>
            <a:ext cx="5161344" cy="290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/>
              <a:t>LIM INN MOCK-UP AV FORESLÅTT DESIGN</a:t>
            </a:r>
          </a:p>
        </p:txBody>
      </p:sp>
    </p:spTree>
    <p:extLst>
      <p:ext uri="{BB962C8B-B14F-4D97-AF65-F5344CB8AC3E}">
        <p14:creationId xmlns:p14="http://schemas.microsoft.com/office/powerpoint/2010/main" val="360169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5870-2E28-BD45-9DB0-B86EB279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WORKSHOP FOR KONFIGURASJON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1AB38-62FD-8645-A20E-E3A31CB8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30" y="1747951"/>
            <a:ext cx="393954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7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EEDBF-A39A-45FB-9AC2-989697455660}"/>
</file>

<file path=customXml/itemProps3.xml><?xml version="1.0" encoding="utf-8"?>
<ds:datastoreItem xmlns:ds="http://schemas.openxmlformats.org/officeDocument/2006/customXml" ds:itemID="{8BD12BC1-D915-4EA3-BDFB-473D07A0BE21}">
  <ds:schemaRefs>
    <ds:schemaRef ds:uri="http://purl.org/dc/dcmitype/"/>
    <ds:schemaRef ds:uri="http://purl.org/dc/elements/1.1/"/>
    <ds:schemaRef ds:uri="bd3b1102-7859-4ec0-9fbc-131478542fc4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036d397-0c84-4bf0-aeee-fea4000410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Widescreen</PresentationFormat>
  <Paragraphs>99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Lato</vt:lpstr>
      <vt:lpstr>Roobert</vt:lpstr>
      <vt:lpstr>Verdana</vt:lpstr>
      <vt:lpstr>Title slides and deviders </vt:lpstr>
      <vt:lpstr>1_Title slides and deviders </vt:lpstr>
      <vt:lpstr>4_Content slides</vt:lpstr>
      <vt:lpstr>Content slides</vt:lpstr>
      <vt:lpstr>think-cell Slide</vt:lpstr>
      <vt:lpstr>WORKSHOP FOR KONFIGURASJON</vt:lpstr>
      <vt:lpstr>Agenda</vt:lpstr>
      <vt:lpstr>FORMÅLET MED WORKSHOP FOR KONFIGURASJON</vt:lpstr>
      <vt:lpstr>Formål med workshop for konfigurasjon</vt:lpstr>
      <vt:lpstr>Hvorfor er vi her i dag?</vt:lpstr>
      <vt:lpstr>Sammen designer vi den optimale konfigurasjonen</vt:lpstr>
      <vt:lpstr>WORKSHOP  SPESIFIKASJON AV KONFIGURASJON</vt:lpstr>
      <vt:lpstr>Vår foreslåtte konfigurasjon … … basert på informasjonen dere har gitt oss</vt:lpstr>
      <vt:lpstr>WORKSHOP FOR KONFIGURASJON</vt:lpstr>
      <vt:lpstr>PowerPoint Presentation</vt:lpstr>
      <vt:lpstr>PowerPoint Presentation</vt:lpstr>
      <vt:lpstr>OPPSUMMERING OG  VEIEN VIDERE</vt:lpstr>
      <vt:lpstr>PowerPoint Presentation</vt:lpstr>
      <vt:lpstr>+/–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DE03 - Configuration Workshop - Presentation</dc:title>
  <dc:creator>Søren Fur Fischer</dc:creator>
  <cp:keywords>class='Internal'</cp:keywords>
  <cp:lastModifiedBy>Øivind Urdal</cp:lastModifiedBy>
  <cp:revision>5</cp:revision>
  <dcterms:created xsi:type="dcterms:W3CDTF">2020-06-05T10:46:50Z</dcterms:created>
  <dcterms:modified xsi:type="dcterms:W3CDTF">2022-09-16T10:52:08Z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0x01010013538467E9EEBF408A391D29135D74C4</vt:lpwstr>
  </property>
</Properties>
</file>